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F532D6-5778-4CCA-B3A5-11F0C5E67F4C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0E91375-A563-4DD0-98A6-EAF7ACA93376}" type="slidenum">
              <a:t>‹nº›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FED074D-137F-4EAC-BB62-051494E46563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13DD545-3F0D-4A21-8231-4CB7864151DD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F7A1927-EBFD-40FA-83A3-697D8DC81F6B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9DCFB2E-98EB-4EA1-954C-AD5C73876D2F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A53881D-58FF-478E-AAFC-6968C03CC095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D7E46B5-F3A8-4F0D-9571-0DD343FCD80F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4AD09A-9BD5-4EB6-95A5-37FF6D4388F9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A5AEE99-3C32-44DC-AD6E-2116B65113E0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4C58167-70BF-4BFF-A84F-7A89E87F548D}" type="slidenum"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47A34B0-1141-4583-816C-CA7AF28CFFA0}" type="slidenum"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5584C7A-367B-4932-8B2F-4B966CC04FEB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80D8B85-7FB8-49B0-A007-81E68553FE86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7F5D6C8-ECFE-43FE-9C52-27F4593921CB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8F664FAB-7888-464E-B5D5-936F7276C5CC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6E549D8-61B7-441A-9DF5-D28B80538D7C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EF6C424F-06E9-4F9A-A14B-26E485B06898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1399BAE-75AE-4136-9032-311D6A0A8C75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F6CEE41-5A8D-443E-B6E3-8A33D7816E2C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C0878EC-160D-4850-A217-8B7B13C3B775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F6B9AC5-4855-49B1-AF95-C4961BEE0D16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84A1EFD-3226-4FD9-911C-5FAC63DE45EA}" type="slidenum"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E7F6A64-5473-40D8-B177-82E58B865C24}" type="slidenum"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8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&lt;rodapé&gt;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1200" b="0" strike="noStrike" spc="-1">
                <a:solidFill>
                  <a:srgbClr val="787878"/>
                </a:solidFill>
                <a:latin typeface="Apto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A181D26-E46B-4B75-966F-384AAA5E771C}" type="slidenum">
              <a:rPr lang="pt-BR" sz="1200" b="0" strike="noStrike" spc="-1">
                <a:solidFill>
                  <a:srgbClr val="787878"/>
                </a:solidFill>
                <a:latin typeface="Aptos"/>
              </a:rPr>
              <a:t>‹nº›</a:t>
            </a:fld>
            <a:endParaRPr lang="pt-BR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&lt;rodapé&gt;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1200" b="0" strike="noStrike" spc="-1">
                <a:solidFill>
                  <a:srgbClr val="787878"/>
                </a:solidFill>
                <a:latin typeface="Apto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5FA09E7-1A14-4397-8C29-A29CE02ACE56}" type="slidenum">
              <a:rPr lang="pt-BR" sz="1200" b="0" strike="noStrike" spc="-1">
                <a:solidFill>
                  <a:srgbClr val="787878"/>
                </a:solidFill>
                <a:latin typeface="Aptos"/>
              </a:rPr>
              <a:t>‹nº›</a:t>
            </a:fld>
            <a:endParaRPr lang="pt-BR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pt-BR" sz="44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solidFill>
                  <a:srgbClr val="000000"/>
                </a:solidFill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solidFill>
                  <a:srgbClr val="000000"/>
                </a:solidFill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uap.unespar.edu.br/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" name="Rectangle 1030"/>
          <p:cNvSpPr/>
          <p:nvPr/>
        </p:nvSpPr>
        <p:spPr>
          <a:xfrm>
            <a:off x="0" y="0"/>
            <a:ext cx="12191040" cy="68511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ptos"/>
              <a:ea typeface="DejaVu Sans"/>
            </a:endParaRPr>
          </a:p>
        </p:txBody>
      </p:sp>
      <p:sp>
        <p:nvSpPr>
          <p:cNvPr id="83" name="Rectangle 1032"/>
          <p:cNvSpPr/>
          <p:nvPr/>
        </p:nvSpPr>
        <p:spPr>
          <a:xfrm>
            <a:off x="360" y="0"/>
            <a:ext cx="12191040" cy="685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Aptos"/>
              <a:ea typeface="DejaVu Sans"/>
            </a:endParaRPr>
          </a:p>
        </p:txBody>
      </p:sp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590520" y="4267800"/>
            <a:ext cx="4805280" cy="129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2800" b="0" strike="noStrike" spc="-1" dirty="0">
                <a:solidFill>
                  <a:srgbClr val="0E2841"/>
                </a:solidFill>
                <a:latin typeface="Aptos Display"/>
              </a:rPr>
              <a:t>Reserva de auditórios  Laboratórios da UNESPAR </a:t>
            </a:r>
            <a:r>
              <a:rPr lang="pt-BR" sz="2800" b="0" i="1" strike="noStrike" spc="-1" dirty="0">
                <a:solidFill>
                  <a:srgbClr val="0E2841"/>
                </a:solidFill>
                <a:latin typeface="Aptos Display"/>
              </a:rPr>
              <a:t>campus</a:t>
            </a:r>
            <a:r>
              <a:rPr lang="pt-BR" sz="2800" b="0" strike="noStrike" spc="-1" dirty="0">
                <a:solidFill>
                  <a:srgbClr val="0E2841"/>
                </a:solidFill>
                <a:latin typeface="Aptos Display"/>
              </a:rPr>
              <a:t> de Paranaguá</a:t>
            </a:r>
            <a:endParaRPr lang="pt-BR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icture 2"/>
          <p:cNvSpPr/>
          <p:nvPr/>
        </p:nvSpPr>
        <p:spPr>
          <a:xfrm>
            <a:off x="502560" y="1697400"/>
            <a:ext cx="3817080" cy="4377240"/>
          </a:xfrm>
          <a:custGeom>
            <a:avLst/>
            <a:gdLst>
              <a:gd name="textAreaLeft" fmla="*/ 0 w 3817080"/>
              <a:gd name="textAreaRight" fmla="*/ 3817800 w 3817080"/>
              <a:gd name="textAreaTop" fmla="*/ 0 h 4377240"/>
              <a:gd name="textAreaBottom" fmla="*/ 4377960 h 4377240"/>
            </a:gdLst>
            <a:ahLst/>
            <a:cxnLst/>
            <a:rect l="textAreaLeft" t="textAreaTop" r="textAreaRight" b="textAreaBottom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t-BR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grpSp>
        <p:nvGrpSpPr>
          <p:cNvPr id="86" name="Group 1034"/>
          <p:cNvGrpSpPr/>
          <p:nvPr/>
        </p:nvGrpSpPr>
        <p:grpSpPr>
          <a:xfrm>
            <a:off x="-5040" y="-6120"/>
            <a:ext cx="6238080" cy="6863400"/>
            <a:chOff x="-5040" y="-6120"/>
            <a:chExt cx="6238080" cy="6863400"/>
          </a:xfrm>
        </p:grpSpPr>
        <p:sp>
          <p:nvSpPr>
            <p:cNvPr id="87" name="Freeform: Shape 1035"/>
            <p:cNvSpPr/>
            <p:nvPr/>
          </p:nvSpPr>
          <p:spPr>
            <a:xfrm flipH="1">
              <a:off x="-5040" y="34920"/>
              <a:ext cx="6027840" cy="6816600"/>
            </a:xfrm>
            <a:custGeom>
              <a:avLst/>
              <a:gdLst>
                <a:gd name="textAreaLeft" fmla="*/ -360 w 6027840"/>
                <a:gd name="textAreaRight" fmla="*/ 6028200 w 6027840"/>
                <a:gd name="textAreaTop" fmla="*/ 0 h 6816600"/>
                <a:gd name="textAreaBottom" fmla="*/ 6817320 h 6816600"/>
              </a:gdLst>
              <a:ahLst/>
              <a:cxnLst/>
              <a:rect l="textAreaLeft" t="textAreaTop" r="textAreaRight" b="textAreaBottom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 rotWithShape="0">
              <a:gsLst>
                <a:gs pos="0">
                  <a:srgbClr val="4EA72E">
                    <a:alpha val="10196"/>
                  </a:srgbClr>
                </a:gs>
                <a:gs pos="100000">
                  <a:srgbClr val="156082">
                    <a:alpha val="10196"/>
                  </a:srgbClr>
                </a:gs>
              </a:gsLst>
              <a:lin ang="120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sp>
          <p:nvSpPr>
            <p:cNvPr id="88" name="Freeform: Shape 1036"/>
            <p:cNvSpPr/>
            <p:nvPr/>
          </p:nvSpPr>
          <p:spPr>
            <a:xfrm flipH="1">
              <a:off x="-5040" y="0"/>
              <a:ext cx="6164280" cy="6857280"/>
            </a:xfrm>
            <a:custGeom>
              <a:avLst/>
              <a:gdLst>
                <a:gd name="textAreaLeft" fmla="*/ 360 w 6164280"/>
                <a:gd name="textAreaRight" fmla="*/ 6165360 w 6164280"/>
                <a:gd name="textAreaTop" fmla="*/ 0 h 6857280"/>
                <a:gd name="textAreaBottom" fmla="*/ 6858000 h 6857280"/>
              </a:gdLst>
              <a:ahLst/>
              <a:cxnLst/>
              <a:rect l="textAreaLeft" t="textAreaTop" r="textAreaRight" b="textAreaBottom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 rotWithShape="0">
              <a:gsLst>
                <a:gs pos="0">
                  <a:srgbClr val="4EA72E">
                    <a:alpha val="10196"/>
                  </a:srgbClr>
                </a:gs>
                <a:gs pos="100000">
                  <a:srgbClr val="156082">
                    <a:alpha val="10196"/>
                  </a:srgbClr>
                </a:gs>
              </a:gsLst>
              <a:lin ang="120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  <p:sp>
          <p:nvSpPr>
            <p:cNvPr id="89" name="Freeform: Shape 1037"/>
            <p:cNvSpPr/>
            <p:nvPr/>
          </p:nvSpPr>
          <p:spPr>
            <a:xfrm flipH="1">
              <a:off x="-5040" y="-6120"/>
              <a:ext cx="6238080" cy="6857280"/>
            </a:xfrm>
            <a:custGeom>
              <a:avLst/>
              <a:gdLst>
                <a:gd name="textAreaLeft" fmla="*/ -360 w 6238080"/>
                <a:gd name="textAreaRight" fmla="*/ 6238440 w 6238080"/>
                <a:gd name="textAreaTop" fmla="*/ 0 h 6857280"/>
                <a:gd name="textAreaBottom" fmla="*/ 6858000 h 6857280"/>
              </a:gdLst>
              <a:ahLst/>
              <a:cxnLst/>
              <a:rect l="textAreaLeft" t="textAreaTop" r="textAreaRight" b="textAreaBottom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 rotWithShape="0">
              <a:gsLst>
                <a:gs pos="0">
                  <a:srgbClr val="4EA72E">
                    <a:alpha val="10196"/>
                  </a:srgbClr>
                </a:gs>
                <a:gs pos="100000">
                  <a:srgbClr val="156082">
                    <a:alpha val="10196"/>
                  </a:srgbClr>
                </a:gs>
              </a:gsLst>
              <a:lin ang="120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en-US" sz="1800" b="0" strike="noStrike" spc="-1">
                <a:solidFill>
                  <a:schemeClr val="lt1"/>
                </a:solidFill>
                <a:latin typeface="Aptos"/>
                <a:ea typeface="DejaVu Sans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838080" y="-7110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4400" b="0" strike="noStrike" spc="-1" dirty="0">
                <a:solidFill>
                  <a:srgbClr val="000000"/>
                </a:solidFill>
                <a:latin typeface="Aptos Display"/>
              </a:rPr>
              <a:t>Atenção!!</a:t>
            </a:r>
            <a:endParaRPr lang="pt-BR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838080" y="1610316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Aptos"/>
              </a:rPr>
              <a:t>As solicitações internas para utilização dos auditórios e laboratórios na UNESPAR </a:t>
            </a:r>
            <a:r>
              <a:rPr lang="pt-BR" sz="2800" b="0" i="1" strike="noStrike" spc="-1" dirty="0">
                <a:solidFill>
                  <a:srgbClr val="000000"/>
                </a:solidFill>
                <a:latin typeface="Aptos"/>
              </a:rPr>
              <a:t>campus</a:t>
            </a:r>
            <a:r>
              <a:rPr lang="pt-BR" sz="2800" b="0" strike="noStrike" spc="-1" dirty="0">
                <a:solidFill>
                  <a:srgbClr val="000000"/>
                </a:solidFill>
                <a:latin typeface="Aptos"/>
              </a:rPr>
              <a:t> de Paranaguá, a partir de 01/05/2026  deverão ser realizadas exclusivamente pelo sistema SUAP </a:t>
            </a:r>
            <a:r>
              <a:rPr lang="pt-BR" sz="2800" b="0" u="sng" strike="noStrike" spc="-1" dirty="0">
                <a:solidFill>
                  <a:srgbClr val="467886"/>
                </a:solidFill>
                <a:uFillTx/>
                <a:latin typeface="Aptos"/>
                <a:hlinkClick r:id="rId2"/>
              </a:rPr>
              <a:t>https://suap.unespar.edu.br/</a:t>
            </a:r>
            <a:endParaRPr lang="pt-BR" sz="2800" b="0" u="sng" strike="noStrike" spc="-1" dirty="0">
              <a:solidFill>
                <a:srgbClr val="467886"/>
              </a:solidFill>
              <a:uFillTx/>
              <a:latin typeface="Aptos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pc="-1" dirty="0">
                <a:latin typeface="Aptos"/>
              </a:rPr>
              <a:t>O login e senha são os mesmos de acesso aos </a:t>
            </a:r>
            <a:r>
              <a:rPr lang="pt-BR" b="1" spc="-1" dirty="0">
                <a:latin typeface="Aptos"/>
              </a:rPr>
              <a:t>computadores e senhas </a:t>
            </a:r>
            <a:r>
              <a:rPr lang="pt-BR" b="1" spc="-1" dirty="0" err="1">
                <a:latin typeface="Aptos"/>
              </a:rPr>
              <a:t>wifi</a:t>
            </a:r>
            <a:r>
              <a:rPr lang="pt-BR" b="1" spc="-1" dirty="0">
                <a:latin typeface="Aptos"/>
              </a:rPr>
              <a:t> do campus</a:t>
            </a:r>
            <a:endParaRPr lang="pt-BR" sz="2800" b="1" strike="noStrike" spc="-1" dirty="0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Aptos"/>
              </a:rPr>
              <a:t>As solicitações devem ser realizadas </a:t>
            </a:r>
            <a:r>
              <a:rPr lang="pt-BR" sz="2800" b="1" strike="noStrike" spc="-1" dirty="0">
                <a:solidFill>
                  <a:srgbClr val="FF0000"/>
                </a:solidFill>
                <a:latin typeface="Aptos"/>
              </a:rPr>
              <a:t>com 24h úteis de antecedência.</a:t>
            </a:r>
            <a:endParaRPr lang="pt-BR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Aptos"/>
              </a:rPr>
              <a:t>No campo de justificativa o docente devem incluir as informações pertinentes a aula/evento.</a:t>
            </a:r>
            <a:endParaRPr lang="pt-BR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4400" b="0" strike="noStrike" spc="-1">
                <a:solidFill>
                  <a:srgbClr val="000000"/>
                </a:solidFill>
                <a:latin typeface="Aptos Display"/>
              </a:rPr>
              <a:t>Após acessar o </a:t>
            </a:r>
            <a:r>
              <a:rPr lang="pt-BR" sz="4400" b="1" strike="noStrike" spc="-1">
                <a:solidFill>
                  <a:srgbClr val="000000"/>
                </a:solidFill>
                <a:latin typeface="Aptos Display"/>
              </a:rPr>
              <a:t>suap</a:t>
            </a:r>
            <a:r>
              <a:rPr lang="pt-BR" sz="4400" b="0" strike="noStrike" spc="-1">
                <a:solidFill>
                  <a:srgbClr val="000000"/>
                </a:solidFill>
                <a:latin typeface="Aptos Display"/>
              </a:rPr>
              <a:t>...</a:t>
            </a: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6211080" cy="4350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Aptos"/>
              </a:rPr>
              <a:t>Buscar no menu (lupa embaixo da foto, no campo superior esquerdo) por “Solicitações de Reserva” em “Reserva de Salas”.</a:t>
            </a:r>
            <a:endParaRPr lang="pt-BR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4" name="Imagem 4"/>
          <p:cNvPicPr/>
          <p:nvPr/>
        </p:nvPicPr>
        <p:blipFill>
          <a:blip r:embed="rId2"/>
          <a:stretch/>
        </p:blipFill>
        <p:spPr>
          <a:xfrm>
            <a:off x="7715160" y="866880"/>
            <a:ext cx="3847320" cy="5523840"/>
          </a:xfrm>
          <a:prstGeom prst="rect">
            <a:avLst/>
          </a:prstGeom>
          <a:ln w="0">
            <a:noFill/>
          </a:ln>
        </p:spPr>
      </p:pic>
      <p:sp>
        <p:nvSpPr>
          <p:cNvPr id="95" name="Forma Livre: Forma 8"/>
          <p:cNvSpPr/>
          <p:nvPr/>
        </p:nvSpPr>
        <p:spPr>
          <a:xfrm rot="16200000" flipH="1">
            <a:off x="7022639" y="1510769"/>
            <a:ext cx="45719" cy="1149003"/>
          </a:xfrm>
          <a:custGeom>
            <a:avLst/>
            <a:gdLst>
              <a:gd name="textAreaLeft" fmla="*/ 0 w 3210480"/>
              <a:gd name="textAreaRight" fmla="*/ 3210840 w 3210480"/>
              <a:gd name="textAreaTop" fmla="*/ 0 h 2520000"/>
              <a:gd name="textAreaBottom" fmla="*/ 2520360 h 2520000"/>
            </a:gdLst>
            <a:ahLst/>
            <a:cxnLst/>
            <a:rect l="textAreaLeft" t="textAreaTop" r="textAreaRight" b="textAreaBottom"/>
            <a:pathLst>
              <a:path w="6135624" h="4197096">
                <a:moveTo>
                  <a:pt x="0" y="0"/>
                </a:moveTo>
                <a:cubicBezTo>
                  <a:pt x="238506" y="1012698"/>
                  <a:pt x="477012" y="2025396"/>
                  <a:pt x="1499616" y="2724912"/>
                </a:cubicBezTo>
                <a:cubicBezTo>
                  <a:pt x="2522220" y="3424428"/>
                  <a:pt x="5382768" y="3953256"/>
                  <a:pt x="6135624" y="4197096"/>
                </a:cubicBezTo>
              </a:path>
            </a:pathLst>
          </a:custGeom>
          <a:noFill/>
          <a:ln w="57150">
            <a:solidFill>
              <a:srgbClr val="FF0000"/>
            </a:solidFill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pt-BR" sz="1800" b="0" strike="noStrike" spc="-1">
              <a:solidFill>
                <a:schemeClr val="lt1"/>
              </a:solidFill>
              <a:latin typeface="Aptos"/>
              <a:ea typeface="DejaVu Sans"/>
            </a:endParaRPr>
          </a:p>
        </p:txBody>
      </p:sp>
      <p:sp>
        <p:nvSpPr>
          <p:cNvPr id="2" name="Forma Livre: Forma 8">
            <a:extLst>
              <a:ext uri="{FF2B5EF4-FFF2-40B4-BE49-F238E27FC236}">
                <a16:creationId xmlns:a16="http://schemas.microsoft.com/office/drawing/2014/main" id="{A1603BDA-8359-224E-EB8C-5EFFF81F8FBB}"/>
              </a:ext>
            </a:extLst>
          </p:cNvPr>
          <p:cNvSpPr/>
          <p:nvPr/>
        </p:nvSpPr>
        <p:spPr>
          <a:xfrm>
            <a:off x="4563781" y="3429000"/>
            <a:ext cx="3210480" cy="2520000"/>
          </a:xfrm>
          <a:custGeom>
            <a:avLst/>
            <a:gdLst>
              <a:gd name="textAreaLeft" fmla="*/ 0 w 3210480"/>
              <a:gd name="textAreaRight" fmla="*/ 3210840 w 3210480"/>
              <a:gd name="textAreaTop" fmla="*/ 0 h 2520000"/>
              <a:gd name="textAreaBottom" fmla="*/ 2520360 h 2520000"/>
            </a:gdLst>
            <a:ahLst/>
            <a:cxnLst/>
            <a:rect l="textAreaLeft" t="textAreaTop" r="textAreaRight" b="textAreaBottom"/>
            <a:pathLst>
              <a:path w="6135624" h="4197096">
                <a:moveTo>
                  <a:pt x="0" y="0"/>
                </a:moveTo>
                <a:cubicBezTo>
                  <a:pt x="238506" y="1012698"/>
                  <a:pt x="477012" y="2025396"/>
                  <a:pt x="1499616" y="2724912"/>
                </a:cubicBezTo>
                <a:cubicBezTo>
                  <a:pt x="2522220" y="3424428"/>
                  <a:pt x="5382768" y="3953256"/>
                  <a:pt x="6135624" y="4197096"/>
                </a:cubicBezTo>
              </a:path>
            </a:pathLst>
          </a:custGeom>
          <a:noFill/>
          <a:ln w="57150">
            <a:solidFill>
              <a:srgbClr val="FF0000"/>
            </a:solidFill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pt-BR" sz="1800" b="0" strike="noStrike" spc="-1">
              <a:solidFill>
                <a:schemeClr val="lt1"/>
              </a:solidFill>
              <a:latin typeface="Aptos"/>
              <a:ea typeface="DejaVu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4400" b="0" strike="noStrike" spc="-1">
                <a:solidFill>
                  <a:srgbClr val="000000"/>
                </a:solidFill>
                <a:latin typeface="Aptos Display"/>
              </a:rPr>
              <a:t>Clicar em “Adicionar Solicitação...”</a:t>
            </a: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7" name="Espaço Reservado para Conteúdo 4"/>
          <p:cNvPicPr/>
          <p:nvPr/>
        </p:nvPicPr>
        <p:blipFill>
          <a:blip r:embed="rId2"/>
          <a:stretch/>
        </p:blipFill>
        <p:spPr>
          <a:xfrm>
            <a:off x="838080" y="2682000"/>
            <a:ext cx="10514880" cy="3735000"/>
          </a:xfrm>
          <a:prstGeom prst="rect">
            <a:avLst/>
          </a:prstGeom>
          <a:ln w="0">
            <a:noFill/>
          </a:ln>
        </p:spPr>
      </p:pic>
      <p:sp>
        <p:nvSpPr>
          <p:cNvPr id="98" name="Forma Livre: Forma 5"/>
          <p:cNvSpPr/>
          <p:nvPr/>
        </p:nvSpPr>
        <p:spPr>
          <a:xfrm>
            <a:off x="5459040" y="1380600"/>
            <a:ext cx="3108240" cy="1590480"/>
          </a:xfrm>
          <a:custGeom>
            <a:avLst/>
            <a:gdLst>
              <a:gd name="textAreaLeft" fmla="*/ 0 w 3108240"/>
              <a:gd name="textAreaRight" fmla="*/ 3108960 w 3108240"/>
              <a:gd name="textAreaTop" fmla="*/ 0 h 1590480"/>
              <a:gd name="textAreaBottom" fmla="*/ 1591200 h 1590480"/>
            </a:gdLst>
            <a:ahLst/>
            <a:cxnLst/>
            <a:rect l="textAreaLeft" t="textAreaTop" r="textAreaRight" b="textAreaBottom"/>
            <a:pathLst>
              <a:path w="6135624" h="4197096">
                <a:moveTo>
                  <a:pt x="0" y="0"/>
                </a:moveTo>
                <a:cubicBezTo>
                  <a:pt x="238506" y="1012698"/>
                  <a:pt x="477012" y="2025396"/>
                  <a:pt x="1499616" y="2724912"/>
                </a:cubicBezTo>
                <a:cubicBezTo>
                  <a:pt x="2522220" y="3424428"/>
                  <a:pt x="5382768" y="3953256"/>
                  <a:pt x="6135624" y="4197096"/>
                </a:cubicBezTo>
              </a:path>
            </a:pathLst>
          </a:custGeom>
          <a:noFill/>
          <a:ln w="57150">
            <a:solidFill>
              <a:srgbClr val="FF0000"/>
            </a:solidFill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pt-BR" sz="1800" b="0" strike="noStrike" spc="-1">
              <a:solidFill>
                <a:schemeClr val="lt1"/>
              </a:solidFill>
              <a:latin typeface="Aptos"/>
              <a:ea typeface="DejaVu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4400" b="0" strike="noStrike" spc="-1" dirty="0">
                <a:solidFill>
                  <a:srgbClr val="000000"/>
                </a:solidFill>
                <a:latin typeface="Aptos Display"/>
              </a:rPr>
              <a:t>Escolher o </a:t>
            </a:r>
            <a:r>
              <a:rPr lang="pt-BR" spc="-1" dirty="0">
                <a:solidFill>
                  <a:srgbClr val="000000"/>
                </a:solidFill>
                <a:latin typeface="Aptos Display"/>
              </a:rPr>
              <a:t>auditório/</a:t>
            </a:r>
            <a:r>
              <a:rPr lang="pt-BR" sz="4400" b="0" strike="noStrike" spc="-1" dirty="0">
                <a:solidFill>
                  <a:srgbClr val="000000"/>
                </a:solidFill>
                <a:latin typeface="Aptos Display"/>
              </a:rPr>
              <a:t>laboratório e clicar em “Solicitar”</a:t>
            </a:r>
            <a:endParaRPr lang="pt-BR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0" name="Espaço Reservado para Conteúdo 4"/>
          <p:cNvPicPr/>
          <p:nvPr/>
        </p:nvPicPr>
        <p:blipFill>
          <a:blip r:embed="rId2"/>
          <a:stretch/>
        </p:blipFill>
        <p:spPr>
          <a:xfrm>
            <a:off x="838080" y="1826280"/>
            <a:ext cx="10514880" cy="4665960"/>
          </a:xfrm>
          <a:prstGeom prst="rect">
            <a:avLst/>
          </a:prstGeom>
          <a:ln w="0">
            <a:noFill/>
          </a:ln>
        </p:spPr>
      </p:pic>
      <p:sp>
        <p:nvSpPr>
          <p:cNvPr id="101" name="Forma Livre: Forma 5"/>
          <p:cNvSpPr/>
          <p:nvPr/>
        </p:nvSpPr>
        <p:spPr>
          <a:xfrm>
            <a:off x="6392160" y="1660320"/>
            <a:ext cx="3327840" cy="2549160"/>
          </a:xfrm>
          <a:custGeom>
            <a:avLst/>
            <a:gdLst>
              <a:gd name="textAreaLeft" fmla="*/ 0 w 3327840"/>
              <a:gd name="textAreaRight" fmla="*/ 3328560 w 3327840"/>
              <a:gd name="textAreaTop" fmla="*/ 0 h 2549160"/>
              <a:gd name="textAreaBottom" fmla="*/ 2549880 h 2549160"/>
            </a:gdLst>
            <a:ahLst/>
            <a:cxnLst/>
            <a:rect l="textAreaLeft" t="textAreaTop" r="textAreaRight" b="textAreaBottom"/>
            <a:pathLst>
              <a:path w="6135624" h="4197096">
                <a:moveTo>
                  <a:pt x="0" y="0"/>
                </a:moveTo>
                <a:cubicBezTo>
                  <a:pt x="238506" y="1012698"/>
                  <a:pt x="477012" y="2025396"/>
                  <a:pt x="1499616" y="2724912"/>
                </a:cubicBezTo>
                <a:cubicBezTo>
                  <a:pt x="2522220" y="3424428"/>
                  <a:pt x="5382768" y="3953256"/>
                  <a:pt x="6135624" y="4197096"/>
                </a:cubicBezTo>
              </a:path>
            </a:pathLst>
          </a:custGeom>
          <a:noFill/>
          <a:ln w="57150">
            <a:solidFill>
              <a:srgbClr val="FF0000"/>
            </a:solidFill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pt-BR" sz="1800" b="0" strike="noStrike" spc="-1">
              <a:solidFill>
                <a:schemeClr val="lt1"/>
              </a:solidFill>
              <a:latin typeface="Aptos"/>
              <a:ea typeface="DejaVu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Imagem 7"/>
          <p:cNvPicPr/>
          <p:nvPr/>
        </p:nvPicPr>
        <p:blipFill>
          <a:blip r:embed="rId2"/>
          <a:stretch/>
        </p:blipFill>
        <p:spPr>
          <a:xfrm>
            <a:off x="838080" y="3023280"/>
            <a:ext cx="10664280" cy="2657520"/>
          </a:xfrm>
          <a:prstGeom prst="rect">
            <a:avLst/>
          </a:prstGeom>
          <a:ln w="0">
            <a:noFill/>
          </a:ln>
        </p:spPr>
      </p:pic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4400" b="0" strike="noStrike" spc="-1" dirty="0">
                <a:solidFill>
                  <a:srgbClr val="000000"/>
                </a:solidFill>
                <a:latin typeface="Aptos Display"/>
              </a:rPr>
              <a:t>Confirmar as reservas já aprovadas no calendário para verificar a sua disponibilidade</a:t>
            </a:r>
            <a:endParaRPr lang="pt-BR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Forma Livre: Forma 5"/>
          <p:cNvSpPr/>
          <p:nvPr/>
        </p:nvSpPr>
        <p:spPr>
          <a:xfrm rot="19774200" flipH="1">
            <a:off x="6819840" y="2354400"/>
            <a:ext cx="2318760" cy="1644120"/>
          </a:xfrm>
          <a:custGeom>
            <a:avLst/>
            <a:gdLst>
              <a:gd name="textAreaLeft" fmla="*/ 360 w 2318760"/>
              <a:gd name="textAreaRight" fmla="*/ 2319840 w 2318760"/>
              <a:gd name="textAreaTop" fmla="*/ 0 h 1644120"/>
              <a:gd name="textAreaBottom" fmla="*/ 1644840 h 1644120"/>
            </a:gdLst>
            <a:ahLst/>
            <a:cxnLst/>
            <a:rect l="textAreaLeft" t="textAreaTop" r="textAreaRight" b="textAreaBottom"/>
            <a:pathLst>
              <a:path w="6135624" h="4197096">
                <a:moveTo>
                  <a:pt x="0" y="0"/>
                </a:moveTo>
                <a:cubicBezTo>
                  <a:pt x="238506" y="1012698"/>
                  <a:pt x="477012" y="2025396"/>
                  <a:pt x="1499616" y="2724912"/>
                </a:cubicBezTo>
                <a:cubicBezTo>
                  <a:pt x="2522220" y="3424428"/>
                  <a:pt x="5382768" y="3953256"/>
                  <a:pt x="6135624" y="4197096"/>
                </a:cubicBezTo>
              </a:path>
            </a:pathLst>
          </a:custGeom>
          <a:noFill/>
          <a:ln w="57150">
            <a:solidFill>
              <a:srgbClr val="FF0000"/>
            </a:solidFill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pt-BR" sz="1800" b="0" strike="noStrike" spc="-1">
              <a:solidFill>
                <a:schemeClr val="lt1"/>
              </a:solidFill>
              <a:latin typeface="Aptos"/>
              <a:ea typeface="DejaVu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4400" b="0" strike="noStrike" spc="-1">
                <a:solidFill>
                  <a:srgbClr val="000000"/>
                </a:solidFill>
                <a:latin typeface="Aptos Display"/>
              </a:rPr>
              <a:t>Preencher o “</a:t>
            </a:r>
            <a:r>
              <a:rPr lang="pt-BR" sz="4400" b="1" strike="noStrike" spc="-1">
                <a:solidFill>
                  <a:srgbClr val="000000"/>
                </a:solidFill>
                <a:latin typeface="Aptos Display"/>
              </a:rPr>
              <a:t>Formulário de Solicitação”</a:t>
            </a: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6" name="Espaço Reservado para Conteúdo 4"/>
          <p:cNvPicPr/>
          <p:nvPr/>
        </p:nvPicPr>
        <p:blipFill>
          <a:blip r:embed="rId2"/>
          <a:stretch/>
        </p:blipFill>
        <p:spPr>
          <a:xfrm>
            <a:off x="345600" y="1659960"/>
            <a:ext cx="11169360" cy="4816080"/>
          </a:xfrm>
          <a:prstGeom prst="rect">
            <a:avLst/>
          </a:prstGeom>
          <a:ln w="0">
            <a:noFill/>
          </a:ln>
        </p:spPr>
      </p:pic>
      <p:sp>
        <p:nvSpPr>
          <p:cNvPr id="107" name="Espaço Reservado para Conteúdo 2"/>
          <p:cNvSpPr/>
          <p:nvPr/>
        </p:nvSpPr>
        <p:spPr>
          <a:xfrm>
            <a:off x="3769920" y="4068000"/>
            <a:ext cx="7583040" cy="804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78000" lnSpcReduction="10000"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2400" b="1" strike="noStrike" spc="-1" dirty="0">
                <a:solidFill>
                  <a:srgbClr val="FF0000"/>
                </a:solidFill>
                <a:latin typeface="Aptos"/>
                <a:ea typeface="DejaVu Sans"/>
              </a:rPr>
              <a:t>Aqui deverá constar as informações da aula/evento, informações como colegiado e objetivo do evento, número aproximado de pessoas e se necessita de alguma equipamento  </a:t>
            </a:r>
            <a:endParaRPr lang="pt-BR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4400" b="0" strike="noStrike" spc="-1">
                <a:solidFill>
                  <a:srgbClr val="000000"/>
                </a:solidFill>
                <a:latin typeface="Aptos Display"/>
              </a:rPr>
              <a:t>Após o preenchimento, sua solicitação vai para avaliação do agendamento.</a:t>
            </a: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9" name="Espaço Reservado para Conteúdo 4"/>
          <p:cNvPicPr/>
          <p:nvPr/>
        </p:nvPicPr>
        <p:blipFill>
          <a:blip r:embed="rId2"/>
          <a:stretch/>
        </p:blipFill>
        <p:spPr>
          <a:xfrm>
            <a:off x="838080" y="1980720"/>
            <a:ext cx="10514880" cy="2896200"/>
          </a:xfrm>
          <a:prstGeom prst="rect">
            <a:avLst/>
          </a:prstGeom>
          <a:ln w="0">
            <a:noFill/>
          </a:ln>
        </p:spPr>
      </p:pic>
      <p:sp>
        <p:nvSpPr>
          <p:cNvPr id="110" name="Forma Livre: Forma 5"/>
          <p:cNvSpPr/>
          <p:nvPr/>
        </p:nvSpPr>
        <p:spPr>
          <a:xfrm>
            <a:off x="5019840" y="1690560"/>
            <a:ext cx="3609360" cy="2404440"/>
          </a:xfrm>
          <a:custGeom>
            <a:avLst/>
            <a:gdLst>
              <a:gd name="textAreaLeft" fmla="*/ 0 w 3609360"/>
              <a:gd name="textAreaRight" fmla="*/ 3610080 w 3609360"/>
              <a:gd name="textAreaTop" fmla="*/ 0 h 2404440"/>
              <a:gd name="textAreaBottom" fmla="*/ 2405160 h 2404440"/>
            </a:gdLst>
            <a:ahLst/>
            <a:cxnLst/>
            <a:rect l="textAreaLeft" t="textAreaTop" r="textAreaRight" b="textAreaBottom"/>
            <a:pathLst>
              <a:path w="6135624" h="4197096">
                <a:moveTo>
                  <a:pt x="0" y="0"/>
                </a:moveTo>
                <a:cubicBezTo>
                  <a:pt x="238506" y="1012698"/>
                  <a:pt x="477012" y="2025396"/>
                  <a:pt x="1499616" y="2724912"/>
                </a:cubicBezTo>
                <a:cubicBezTo>
                  <a:pt x="2522220" y="3424428"/>
                  <a:pt x="5382768" y="3953256"/>
                  <a:pt x="6135624" y="4197096"/>
                </a:cubicBezTo>
              </a:path>
            </a:pathLst>
          </a:custGeom>
          <a:noFill/>
          <a:ln w="57150">
            <a:solidFill>
              <a:srgbClr val="FF0000"/>
            </a:solidFill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pt-BR" sz="1800" b="0" strike="noStrike" spc="-1">
              <a:solidFill>
                <a:schemeClr val="lt1"/>
              </a:solidFill>
              <a:latin typeface="Aptos"/>
              <a:ea typeface="DejaVu Sans"/>
            </a:endParaRPr>
          </a:p>
        </p:txBody>
      </p:sp>
      <p:pic>
        <p:nvPicPr>
          <p:cNvPr id="111" name="Imagem 3"/>
          <p:cNvPicPr/>
          <p:nvPr/>
        </p:nvPicPr>
        <p:blipFill>
          <a:blip r:embed="rId3"/>
          <a:stretch/>
        </p:blipFill>
        <p:spPr>
          <a:xfrm>
            <a:off x="9630360" y="4680360"/>
            <a:ext cx="2561400" cy="2159280"/>
          </a:xfrm>
          <a:prstGeom prst="rect">
            <a:avLst/>
          </a:prstGeom>
          <a:ln w="0">
            <a:noFill/>
          </a:ln>
        </p:spPr>
      </p:pic>
      <p:sp>
        <p:nvSpPr>
          <p:cNvPr id="112" name="Título 1"/>
          <p:cNvSpPr/>
          <p:nvPr/>
        </p:nvSpPr>
        <p:spPr>
          <a:xfrm>
            <a:off x="466560" y="4877280"/>
            <a:ext cx="1051488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Aptos Display"/>
                <a:ea typeface="DejaVu Sans"/>
              </a:rPr>
              <a:t>O docente recebe um e-mail de confirmação</a:t>
            </a: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Forma Livre: Forma 7"/>
          <p:cNvSpPr/>
          <p:nvPr/>
        </p:nvSpPr>
        <p:spPr>
          <a:xfrm>
            <a:off x="5301360" y="5955840"/>
            <a:ext cx="3327840" cy="382320"/>
          </a:xfrm>
          <a:custGeom>
            <a:avLst/>
            <a:gdLst>
              <a:gd name="textAreaLeft" fmla="*/ 0 w 3327840"/>
              <a:gd name="textAreaRight" fmla="*/ 3328560 w 3327840"/>
              <a:gd name="textAreaTop" fmla="*/ 0 h 382320"/>
              <a:gd name="textAreaBottom" fmla="*/ 383040 h 382320"/>
            </a:gdLst>
            <a:ahLst/>
            <a:cxnLst/>
            <a:rect l="textAreaLeft" t="textAreaTop" r="textAreaRight" b="textAreaBottom"/>
            <a:pathLst>
              <a:path w="6135624" h="4197096">
                <a:moveTo>
                  <a:pt x="0" y="0"/>
                </a:moveTo>
                <a:cubicBezTo>
                  <a:pt x="238506" y="1012698"/>
                  <a:pt x="477012" y="2025396"/>
                  <a:pt x="1499616" y="2724912"/>
                </a:cubicBezTo>
                <a:cubicBezTo>
                  <a:pt x="2522220" y="3424428"/>
                  <a:pt x="5382768" y="3953256"/>
                  <a:pt x="6135624" y="4197096"/>
                </a:cubicBezTo>
              </a:path>
            </a:pathLst>
          </a:custGeom>
          <a:noFill/>
          <a:ln w="57150">
            <a:solidFill>
              <a:srgbClr val="FF0000"/>
            </a:solidFill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pt-BR" sz="1800" b="0" strike="noStrike" spc="-1">
              <a:solidFill>
                <a:schemeClr val="lt1"/>
              </a:solidFill>
              <a:latin typeface="Aptos"/>
              <a:ea typeface="DejaVu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4400" b="0" strike="noStrike" spc="-1">
                <a:solidFill>
                  <a:srgbClr val="000000"/>
                </a:solidFill>
                <a:latin typeface="Aptos Display"/>
              </a:rPr>
              <a:t>Após o deferimento</a:t>
            </a:r>
            <a:endParaRPr lang="pt-B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485680" cy="4350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2800" b="0" strike="noStrike" spc="-1" dirty="0">
                <a:solidFill>
                  <a:srgbClr val="000000"/>
                </a:solidFill>
                <a:latin typeface="Aptos"/>
              </a:rPr>
              <a:t>Após o deferimento pelo avaliador (que pode ser o coordenador do laboratório ou outro responsável </a:t>
            </a:r>
            <a:r>
              <a:rPr lang="pt-BR" sz="2800" b="0" strike="noStrike" spc="-1">
                <a:solidFill>
                  <a:srgbClr val="000000"/>
                </a:solidFill>
                <a:latin typeface="Aptos"/>
              </a:rPr>
              <a:t>do espaço) </a:t>
            </a:r>
            <a:r>
              <a:rPr lang="pt-BR" sz="2800" b="0" strike="noStrike" spc="-1" dirty="0">
                <a:solidFill>
                  <a:srgbClr val="000000"/>
                </a:solidFill>
                <a:latin typeface="Aptos"/>
              </a:rPr>
              <a:t>o docente receberá um e-mail de confirmação.</a:t>
            </a:r>
            <a:endParaRPr lang="pt-BR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6" name="Imagem 4"/>
          <p:cNvPicPr/>
          <p:nvPr/>
        </p:nvPicPr>
        <p:blipFill>
          <a:blip r:embed="rId2"/>
          <a:stretch/>
        </p:blipFill>
        <p:spPr>
          <a:xfrm>
            <a:off x="7005600" y="1920960"/>
            <a:ext cx="5000040" cy="4390200"/>
          </a:xfrm>
          <a:prstGeom prst="rect">
            <a:avLst/>
          </a:prstGeom>
          <a:ln w="0">
            <a:noFill/>
          </a:ln>
        </p:spPr>
      </p:pic>
      <p:sp>
        <p:nvSpPr>
          <p:cNvPr id="117" name="Forma Livre: Forma 5"/>
          <p:cNvSpPr/>
          <p:nvPr/>
        </p:nvSpPr>
        <p:spPr>
          <a:xfrm>
            <a:off x="3691800" y="4140000"/>
            <a:ext cx="3327840" cy="382320"/>
          </a:xfrm>
          <a:custGeom>
            <a:avLst/>
            <a:gdLst>
              <a:gd name="textAreaLeft" fmla="*/ 0 w 3327840"/>
              <a:gd name="textAreaRight" fmla="*/ 3328560 w 3327840"/>
              <a:gd name="textAreaTop" fmla="*/ 0 h 382320"/>
              <a:gd name="textAreaBottom" fmla="*/ 383040 h 382320"/>
            </a:gdLst>
            <a:ahLst/>
            <a:cxnLst/>
            <a:rect l="textAreaLeft" t="textAreaTop" r="textAreaRight" b="textAreaBottom"/>
            <a:pathLst>
              <a:path w="6135624" h="4197096">
                <a:moveTo>
                  <a:pt x="0" y="0"/>
                </a:moveTo>
                <a:cubicBezTo>
                  <a:pt x="238506" y="1012698"/>
                  <a:pt x="477012" y="2025396"/>
                  <a:pt x="1499616" y="2724912"/>
                </a:cubicBezTo>
                <a:cubicBezTo>
                  <a:pt x="2522220" y="3424428"/>
                  <a:pt x="5382768" y="3953256"/>
                  <a:pt x="6135624" y="4197096"/>
                </a:cubicBezTo>
              </a:path>
            </a:pathLst>
          </a:custGeom>
          <a:noFill/>
          <a:ln w="57150">
            <a:solidFill>
              <a:srgbClr val="FF0000"/>
            </a:solidFill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pt-BR" sz="1800" b="0" strike="noStrike" spc="-1">
              <a:solidFill>
                <a:schemeClr val="lt1"/>
              </a:solidFill>
              <a:latin typeface="Aptos"/>
              <a:ea typeface="DejaVu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</TotalTime>
  <Words>234</Words>
  <Application>Microsoft Office PowerPoint</Application>
  <PresentationFormat>Widescreen</PresentationFormat>
  <Paragraphs>17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9</vt:i4>
      </vt:variant>
    </vt:vector>
  </HeadingPairs>
  <TitlesOfParts>
    <vt:vector size="17" baseType="lpstr">
      <vt:lpstr>Aptos</vt:lpstr>
      <vt:lpstr>Aptos Display</vt:lpstr>
      <vt:lpstr>Arial</vt:lpstr>
      <vt:lpstr>Symbol</vt:lpstr>
      <vt:lpstr>Times New Roman</vt:lpstr>
      <vt:lpstr>Wingdings</vt:lpstr>
      <vt:lpstr>Tema do Office</vt:lpstr>
      <vt:lpstr>Tema do Office</vt:lpstr>
      <vt:lpstr>Reserva de auditórios  Laboratórios da UNESPAR campus de Paranaguá</vt:lpstr>
      <vt:lpstr>Atenção!!</vt:lpstr>
      <vt:lpstr>Após acessar o suap...</vt:lpstr>
      <vt:lpstr>Clicar em “Adicionar Solicitação...”</vt:lpstr>
      <vt:lpstr>Escolher o auditório/laboratório e clicar em “Solicitar”</vt:lpstr>
      <vt:lpstr>Confirmar as reservas já aprovadas no calendário para verificar a sua disponibilidade</vt:lpstr>
      <vt:lpstr>Preencher o “Formulário de Solicitação”</vt:lpstr>
      <vt:lpstr>Após o preenchimento, sua solicitação vai para avaliação do agendamento.</vt:lpstr>
      <vt:lpstr>Após o deferimento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Pablo.Borges - Unespar Paranaguá</dc:creator>
  <dc:description/>
  <cp:lastModifiedBy>Avaliador</cp:lastModifiedBy>
  <cp:revision>10</cp:revision>
  <dcterms:created xsi:type="dcterms:W3CDTF">2026-04-14T13:32:41Z</dcterms:created>
  <dcterms:modified xsi:type="dcterms:W3CDTF">2026-04-15T12:59:17Z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9</vt:i4>
  </property>
</Properties>
</file>